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11" r:id="rId3"/>
    <p:sldId id="412" r:id="rId4"/>
    <p:sldId id="432" r:id="rId5"/>
    <p:sldId id="341" r:id="rId6"/>
    <p:sldId id="434" r:id="rId7"/>
    <p:sldId id="413" r:id="rId8"/>
    <p:sldId id="414" r:id="rId9"/>
    <p:sldId id="415" r:id="rId10"/>
    <p:sldId id="435" r:id="rId11"/>
    <p:sldId id="424" r:id="rId12"/>
    <p:sldId id="425" r:id="rId13"/>
    <p:sldId id="426" r:id="rId14"/>
    <p:sldId id="421" r:id="rId15"/>
    <p:sldId id="436" r:id="rId16"/>
    <p:sldId id="416" r:id="rId17"/>
    <p:sldId id="423" r:id="rId18"/>
    <p:sldId id="420" r:id="rId19"/>
    <p:sldId id="427" r:id="rId20"/>
    <p:sldId id="438" r:id="rId21"/>
    <p:sldId id="429" r:id="rId22"/>
    <p:sldId id="430" r:id="rId23"/>
    <p:sldId id="431" r:id="rId24"/>
    <p:sldId id="439" r:id="rId25"/>
    <p:sldId id="440" r:id="rId26"/>
    <p:sldId id="442" r:id="rId27"/>
    <p:sldId id="443" r:id="rId28"/>
    <p:sldId id="444" r:id="rId29"/>
    <p:sldId id="446" r:id="rId30"/>
    <p:sldId id="447" r:id="rId31"/>
    <p:sldId id="25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0101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86" y="2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E8F29-CCA3-4942-8F56-25B6F5D2BD30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BD22F-2D76-43E2-8808-5AA80C3F2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3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VR – a completely digital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79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960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26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00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94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59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34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370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607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45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85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4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63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92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4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35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67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98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4FE79-0146-4AEC-A57F-8F89B6A3CA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3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D7C3-6680-4DAC-8D37-1C8665DF5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683DD-BA6D-4374-99F6-8A7704F4F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6803-26B5-41D7-92C9-9EF6AE22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5AFA1-792F-4282-9B5D-B98CE77F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1139-92A2-4A9F-A8FC-AA058BAF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12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2EE3-5AE5-494B-B3D5-3B52AA52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E3E8A-5DA3-47E0-9AFA-8610D41E9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8881-8B59-41EC-BD54-556003D3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6C7E3-81E0-4F12-8B70-3CBFC0D9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0AE31-468B-4B52-AD05-BF8EB0C7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5513DF-63B6-47C1-87BA-E9F17FF18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DF9B9-BB1D-45A2-B0B0-0F7FDD395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4A6F3-0988-4C09-A9AB-AE1C753D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5E301-2DD4-40D0-9EFC-F850E655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EFE9-230A-4BE8-B9C3-1C2FF2E4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2A27-F5F1-4CA6-B454-EBFD220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9670E-D4FD-4769-AE10-40490F115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7C651-5A5C-4C1B-A452-E4834FBF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EACA7-1550-4428-A74A-99B10B82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AC1F3-BA01-4199-A93D-9B520655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1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B761-E6C9-4F07-B204-C2B507DE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F4A7C-A5FC-4A3E-AB63-D6F0695C5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DC5C-2E53-47C9-A795-66530226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68632-B379-4C1F-8980-2D7335CDF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6F9C-9EA7-49B8-AEDD-671E30AF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15AB-C9BC-45CA-9AB9-8BC9B160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C4CF-95B4-4AB0-84B4-DA3F4B176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7ED67-3755-486C-BE3B-8D45A5CB2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080BE-9894-4BA3-9575-1F04E20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397B-251A-48FD-86B5-9E280A9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135BA-A2A1-4CA7-B225-A6BE80DD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736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2BE5-3483-461A-8579-C50E88CC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E540B-2071-496B-BBA5-D2BD78676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6AEE2-8579-4CDA-A8D2-B44E8EC7C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D2B6D-6346-4810-ADB0-FCF658B6C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93E86-5804-42F1-B0B6-7E20A7C02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E4CA3-C845-496E-92E3-194F2E032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1F177-04F1-40F3-B041-784AA234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00147-1320-4992-95A8-E48F7B0F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8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E18-0FF9-4EFA-99C0-8AD3A8D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691E17-F509-4EF1-859D-FCBCC968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FA998-4D97-4916-AFA4-5476170E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54D1-A67B-4631-BC48-C5B7D973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5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C043D-7820-4703-BD61-4C91B6132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F46C8-6655-4CE7-90D6-892C7062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194D-1435-467E-9B52-13DC0065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7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56C4-1837-41D7-9204-CCB92317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3C12-9EA1-4FD2-A116-14F81FFF8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7ED98-6FE6-48A6-9A05-48CBA50F5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FEB5-33B9-4AD6-8F29-3D24B109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916D6-70E0-4C51-8726-82C3FF62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4EE1B-1C4B-4F52-A06C-F7C43E24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97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0E68-A756-4C89-AD57-609D67A3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1E1A4-9920-484C-8271-751675427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1A304-C76F-4701-A7A7-95108D1CE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FDAE8-8BDB-443F-A088-48FAD8F9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620F7-E295-4E81-AE9D-64237242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8E3E2-0804-447A-B001-05965F37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54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8F4CB7-2095-4CC7-9537-2941D9E1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7684-2361-450E-977F-ED81B391D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D803C-CB8B-4ED4-8C29-9EADD6ECC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88C3A-00B0-4147-8700-1C21F1ACA89C}" type="datetimeFigureOut">
              <a:rPr lang="en-US" smtClean="0"/>
              <a:t>10/21/2019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472AB-F578-434F-BE27-B4E37EFE2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14751-4011-4A3A-A519-F304C36E0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5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" TargetMode="External"/><Relationship Id="rId2" Type="http://schemas.openxmlformats.org/officeDocument/2006/relationships/hyperlink" Target="https://unity3d.com/get-unity/download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oculus.com/downloads/package/unity-integration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A4DF3E7-FB1A-524D-A496-8FE82FE26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0"/>
            <a:ext cx="12191572" cy="685775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1584768" y="5975765"/>
            <a:ext cx="3125000" cy="543568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lang="en-US"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Tue</a:t>
            </a:r>
            <a:r>
              <a:rPr sz="1698" spc="-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,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lang="en-US" sz="1698" spc="-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2</a:t>
            </a:r>
            <a:r>
              <a:rPr sz="1698" spc="-130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12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Oct</a:t>
            </a:r>
            <a:r>
              <a:rPr sz="1698" spc="-127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sz="1698" spc="-6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|</a:t>
            </a:r>
            <a:r>
              <a:rPr sz="1698" spc="-133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</a:t>
            </a:r>
            <a:r>
              <a:rPr lang="en-US" sz="1698" spc="-39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 4:40 PM – 5:30 PM</a:t>
            </a:r>
          </a:p>
          <a:p>
            <a:pPr marL="7701">
              <a:spcBef>
                <a:spcPts val="64"/>
              </a:spcBef>
            </a:pPr>
            <a:r>
              <a:rPr lang="en-US" sz="1698" spc="-45" dirty="0">
                <a:solidFill>
                  <a:srgbClr val="74A6E2"/>
                </a:solidFill>
                <a:latin typeface="Fakt Slab Pro Blond" panose="02000000000000000000" pitchFamily="2" charset="0"/>
                <a:cs typeface="Arial"/>
              </a:rPr>
              <a:t>Alpha Room</a:t>
            </a:r>
            <a:endParaRPr sz="1698" dirty="0">
              <a:solidFill>
                <a:srgbClr val="74A6E2"/>
              </a:solidFill>
              <a:latin typeface="Fakt Slab Pro Blond" panose="02000000000000000000" pitchFamily="2" charset="0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6731" y="2884287"/>
            <a:ext cx="5935501" cy="1287405"/>
          </a:xfrm>
          <a:prstGeom prst="rect">
            <a:avLst/>
          </a:prstGeom>
        </p:spPr>
        <p:txBody>
          <a:bodyPr vert="horz" wrap="square" lIns="0" tIns="276861" rIns="0" bIns="0" rtlCol="0" anchor="ctr">
            <a:spAutoFit/>
          </a:bodyPr>
          <a:lstStyle/>
          <a:p>
            <a:r>
              <a:rPr lang="en-US" sz="4851" dirty="0">
                <a:solidFill>
                  <a:schemeClr val="bg1"/>
                </a:solidFill>
                <a:latin typeface="Metric Semibold" panose="020B0503030202060203" pitchFamily="34" charset="77"/>
              </a:rPr>
              <a:t>Panayot Cankov</a:t>
            </a:r>
            <a:br>
              <a:rPr lang="en-US" sz="4851" dirty="0">
                <a:solidFill>
                  <a:schemeClr val="bg1"/>
                </a:solidFill>
              </a:rPr>
            </a:br>
            <a:r>
              <a:rPr lang="en-US" sz="2426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VR </a:t>
            </a:r>
            <a:r>
              <a:rPr lang="en-US" sz="2426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Quickstart</a:t>
            </a:r>
            <a:r>
              <a:rPr lang="en-US" sz="2426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 with Unity 3D</a:t>
            </a:r>
            <a:endParaRPr sz="242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2EC63-38F8-3A4E-A99D-66E68A424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39C31F-A35E-F44B-8BEC-68A0A45D0257}"/>
              </a:ext>
            </a:extLst>
          </p:cNvPr>
          <p:cNvSpPr/>
          <p:nvPr/>
        </p:nvSpPr>
        <p:spPr>
          <a:xfrm>
            <a:off x="1584768" y="5831803"/>
            <a:ext cx="722197" cy="18936"/>
          </a:xfrm>
          <a:prstGeom prst="rect">
            <a:avLst/>
          </a:prstGeom>
          <a:solidFill>
            <a:srgbClr val="74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92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4F06-C7A4-4FB9-BC86-FA9B305A320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8266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Oculus Quest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DF5B265-9DFC-49A1-8CEF-0781F3D16BEB}"/>
              </a:ext>
            </a:extLst>
          </p:cNvPr>
          <p:cNvSpPr txBox="1">
            <a:spLocks/>
          </p:cNvSpPr>
          <p:nvPr/>
        </p:nvSpPr>
        <p:spPr>
          <a:xfrm>
            <a:off x="914400" y="2354270"/>
            <a:ext cx="4862385" cy="449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The future of mobile VR?</a:t>
            </a:r>
            <a:endParaRPr lang="it-IT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2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6AA90-FCE9-4A64-A76C-9AE539C175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" r="10016" b="2"/>
          <a:stretch/>
        </p:blipFill>
        <p:spPr>
          <a:xfrm>
            <a:off x="6096000" y="10"/>
            <a:ext cx="6394152" cy="6857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6DF8A6-3A19-4224-B661-A1D4AA252C31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Quest Tracking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A49AA-9B30-4803-A8DA-3B2B8F675801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4 monochromic cameras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6DoF Inside-out tracking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6DoF Controllers tracking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Play Area Guardian</a:t>
            </a:r>
          </a:p>
        </p:txBody>
      </p:sp>
    </p:spTree>
    <p:extLst>
      <p:ext uri="{BB962C8B-B14F-4D97-AF65-F5344CB8AC3E}">
        <p14:creationId xmlns:p14="http://schemas.microsoft.com/office/powerpoint/2010/main" val="437176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D3A03F-7887-49A3-82E7-D20AC01DD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630"/>
            <a:ext cx="702945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838201" y="1382165"/>
            <a:ext cx="486917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90000"/>
              </a:lnSpc>
              <a:spcAft>
                <a:spcPts val="600"/>
              </a:spcAft>
              <a:buClr>
                <a:srgbClr val="00D700"/>
              </a:buClr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C112B8-7C63-4159-9644-E1D45777FF4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Quest Audio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1A9F79-A013-468E-B6DA-B098FC1A0FA3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Built-in Headset speakers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Over-the-ear waveguide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Positional Audio</a:t>
            </a:r>
          </a:p>
        </p:txBody>
      </p:sp>
    </p:spTree>
    <p:extLst>
      <p:ext uri="{BB962C8B-B14F-4D97-AF65-F5344CB8AC3E}">
        <p14:creationId xmlns:p14="http://schemas.microsoft.com/office/powerpoint/2010/main" val="3879962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2CF0F-40CB-4D91-9DEF-874B6EF5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97" y="0"/>
            <a:ext cx="9144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838201" y="1382165"/>
            <a:ext cx="486917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lnSpc>
                <a:spcPct val="90000"/>
              </a:lnSpc>
              <a:spcAft>
                <a:spcPts val="600"/>
              </a:spcAft>
              <a:buClr>
                <a:srgbClr val="00D700"/>
              </a:buClr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C112B8-7C63-4159-9644-E1D45777FF4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Quest Controllers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1A9F79-A013-468E-B6DA-B098FC1A0FA3}"/>
              </a:ext>
            </a:extLst>
          </p:cNvPr>
          <p:cNvSpPr txBox="1">
            <a:spLocks/>
          </p:cNvSpPr>
          <p:nvPr/>
        </p:nvSpPr>
        <p:spPr>
          <a:xfrm>
            <a:off x="914401" y="2286001"/>
            <a:ext cx="5181600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6DoF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2 Top Buttons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Joystick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Trigger Button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Grip Button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3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3FF0C-2108-4AC3-BA8E-446810FF3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1524000" y="2888341"/>
            <a:ext cx="9144000" cy="945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Stereoscopic View</a:t>
            </a:r>
          </a:p>
        </p:txBody>
      </p:sp>
    </p:spTree>
    <p:extLst>
      <p:ext uri="{BB962C8B-B14F-4D97-AF65-F5344CB8AC3E}">
        <p14:creationId xmlns:p14="http://schemas.microsoft.com/office/powerpoint/2010/main" val="136798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4F06-C7A4-4FB9-BC86-FA9B305A320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8266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VR Rendering</a:t>
            </a:r>
          </a:p>
        </p:txBody>
      </p:sp>
    </p:spTree>
    <p:extLst>
      <p:ext uri="{BB962C8B-B14F-4D97-AF65-F5344CB8AC3E}">
        <p14:creationId xmlns:p14="http://schemas.microsoft.com/office/powerpoint/2010/main" val="308518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9B5BD97-68B4-47FA-9E13-749133FED2F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2D Rendering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123C5A-0177-4997-9CD0-C9BF929E1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5" y="2286001"/>
            <a:ext cx="9202131" cy="128401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914400" y="3701143"/>
            <a:ext cx="8817285" cy="265000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Crisp texts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What you see is what you get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Good anti-aliasing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High angular resolution</a:t>
            </a:r>
          </a:p>
        </p:txBody>
      </p:sp>
    </p:spTree>
    <p:extLst>
      <p:ext uri="{BB962C8B-B14F-4D97-AF65-F5344CB8AC3E}">
        <p14:creationId xmlns:p14="http://schemas.microsoft.com/office/powerpoint/2010/main" val="410916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9B5BD97-68B4-47FA-9E13-749133FED2F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VR Rendering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914400" y="2608942"/>
            <a:ext cx="8817285" cy="237267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chemeClr val="tx1"/>
                </a:solidFill>
              </a:rPr>
              <a:t>Timewrap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sz="3200" dirty="0" err="1">
                <a:solidFill>
                  <a:schemeClr val="tx1"/>
                </a:solidFill>
              </a:rPr>
              <a:t>reprojects</a:t>
            </a:r>
            <a:r>
              <a:rPr lang="en-US" sz="3200" dirty="0">
                <a:solidFill>
                  <a:schemeClr val="tx1"/>
                </a:solidFill>
              </a:rPr>
              <a:t> the rendered image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Low angular resolution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Expensive antialiasing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3D rendering</a:t>
            </a:r>
          </a:p>
        </p:txBody>
      </p:sp>
    </p:spTree>
    <p:extLst>
      <p:ext uri="{BB962C8B-B14F-4D97-AF65-F5344CB8AC3E}">
        <p14:creationId xmlns:p14="http://schemas.microsoft.com/office/powerpoint/2010/main" val="2675974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VR Rendering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FAB8BA6-5C7D-421E-AA60-3D4023BB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23" y="3703788"/>
            <a:ext cx="4973496" cy="1981200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554945" cy="198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Asynchronous </a:t>
            </a:r>
            <a:r>
              <a:rPr lang="en-US" sz="2600" b="1" dirty="0" err="1">
                <a:solidFill>
                  <a:srgbClr val="00D700"/>
                </a:solidFill>
              </a:rPr>
              <a:t>Timewarp</a:t>
            </a:r>
            <a:endParaRPr lang="en-US" sz="2600" b="1" dirty="0">
              <a:solidFill>
                <a:srgbClr val="00D700"/>
              </a:solidFill>
            </a:endParaRP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x1.33+ </a:t>
            </a:r>
            <a:r>
              <a:rPr lang="en-US" sz="2000" dirty="0" err="1">
                <a:solidFill>
                  <a:schemeClr val="tx1"/>
                </a:solidFill>
              </a:rPr>
              <a:t>supersampling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Timewarp</a:t>
            </a:r>
            <a:r>
              <a:rPr lang="en-US" sz="2000" dirty="0">
                <a:solidFill>
                  <a:schemeClr val="tx1"/>
                </a:solidFill>
              </a:rPr>
              <a:t> transforms the rendered image,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to significantly reduce the motion-to-photon delay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F531A1-3E54-4A80-8CCC-164A6B2A2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764" y="2323807"/>
            <a:ext cx="5287113" cy="4191585"/>
          </a:xfrm>
          <a:prstGeom prst="rect">
            <a:avLst/>
          </a:prstGeom>
        </p:spPr>
      </p:pic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91D3A5B7-343B-4746-A817-38B7410A995F}"/>
              </a:ext>
            </a:extLst>
          </p:cNvPr>
          <p:cNvSpPr/>
          <p:nvPr/>
        </p:nvSpPr>
        <p:spPr>
          <a:xfrm>
            <a:off x="6329644" y="2844799"/>
            <a:ext cx="350669" cy="243297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2B2057D5-390B-4A13-AC06-B31890E50B13}"/>
              </a:ext>
            </a:extLst>
          </p:cNvPr>
          <p:cNvSpPr/>
          <p:nvPr/>
        </p:nvSpPr>
        <p:spPr>
          <a:xfrm>
            <a:off x="9880846" y="4034902"/>
            <a:ext cx="350669" cy="229931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25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VR Rendering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2D3D348-7AEB-4E3C-9732-722252988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95" y="3643086"/>
            <a:ext cx="1470799" cy="2573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7E565A-1D56-4659-947F-A3B1675CD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24" y="3643086"/>
            <a:ext cx="980533" cy="257389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88262C-2EC7-488E-AB19-0815DC0BF92F}"/>
              </a:ext>
            </a:extLst>
          </p:cNvPr>
          <p:cNvSpPr txBox="1">
            <a:spLocks/>
          </p:cNvSpPr>
          <p:nvPr/>
        </p:nvSpPr>
        <p:spPr>
          <a:xfrm>
            <a:off x="557815" y="2438400"/>
            <a:ext cx="5348436" cy="12046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Jitter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Use x4 MSAA! ~ 5 shades of gray</a:t>
            </a: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3142012-29C4-4D8B-B403-F5C9E6DD1320}"/>
              </a:ext>
            </a:extLst>
          </p:cNvPr>
          <p:cNvSpPr txBox="1">
            <a:spLocks/>
          </p:cNvSpPr>
          <p:nvPr/>
        </p:nvSpPr>
        <p:spPr>
          <a:xfrm>
            <a:off x="794513" y="6248400"/>
            <a:ext cx="855471" cy="4210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No AA</a:t>
            </a: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C30D3B69-EF3A-47FA-8F08-A4CD55D2A981}"/>
              </a:ext>
            </a:extLst>
          </p:cNvPr>
          <p:cNvSpPr txBox="1">
            <a:spLocks/>
          </p:cNvSpPr>
          <p:nvPr/>
        </p:nvSpPr>
        <p:spPr>
          <a:xfrm>
            <a:off x="2645798" y="6248400"/>
            <a:ext cx="1532408" cy="4210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Perfect AA</a:t>
            </a:r>
          </a:p>
          <a:p>
            <a:br>
              <a:rPr lang="en-US" sz="2000" dirty="0">
                <a:solidFill>
                  <a:schemeClr val="tx1"/>
                </a:solidFill>
              </a:rPr>
            </a:b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22" name="Picture 21" descr="A picture containing table, box, computer&#10;&#10;Description automatically generated">
            <a:extLst>
              <a:ext uri="{FF2B5EF4-FFF2-40B4-BE49-F238E27FC236}">
                <a16:creationId xmlns:a16="http://schemas.microsoft.com/office/drawing/2014/main" id="{A2EE6499-A3E9-4231-9325-884A3633A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43" y="543175"/>
            <a:ext cx="3333750" cy="2981325"/>
          </a:xfrm>
          <a:prstGeom prst="rect">
            <a:avLst/>
          </a:prstGeom>
        </p:spPr>
      </p:pic>
      <p:pic>
        <p:nvPicPr>
          <p:cNvPr id="24" name="Picture 23" descr="A picture containing box, table&#10;&#10;Description automatically generated">
            <a:extLst>
              <a:ext uri="{FF2B5EF4-FFF2-40B4-BE49-F238E27FC236}">
                <a16:creationId xmlns:a16="http://schemas.microsoft.com/office/drawing/2014/main" id="{5FDE3829-2356-4EEE-9DF6-7698C40DC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043" y="3464175"/>
            <a:ext cx="33337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3FC22-54E3-4A83-A880-DA2ADE051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372"/>
            <a:ext cx="12598092" cy="68698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0B975F-382F-4ACB-8534-09C8D2872954}"/>
              </a:ext>
            </a:extLst>
          </p:cNvPr>
          <p:cNvSpPr txBox="1">
            <a:spLocks/>
          </p:cNvSpPr>
          <p:nvPr/>
        </p:nvSpPr>
        <p:spPr>
          <a:xfrm>
            <a:off x="262539" y="333463"/>
            <a:ext cx="7123992" cy="9879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chemeClr val="bg1"/>
                </a:solidFill>
              </a:rPr>
              <a:t>What is Virtual Reality?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EDE95E-4B0D-4C1A-AAB2-539216509548}"/>
              </a:ext>
            </a:extLst>
          </p:cNvPr>
          <p:cNvSpPr txBox="1">
            <a:spLocks/>
          </p:cNvSpPr>
          <p:nvPr/>
        </p:nvSpPr>
        <p:spPr>
          <a:xfrm>
            <a:off x="262539" y="5863320"/>
            <a:ext cx="5376261" cy="921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chemeClr val="bg1"/>
                </a:solidFill>
              </a:rPr>
              <a:t>Fully enclosed, synthetic experience with no sense of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1157680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Oculus Quest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4" y="2438399"/>
            <a:ext cx="5554945" cy="14509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Fixed Foveated Rendering</a:t>
            </a:r>
          </a:p>
          <a:p>
            <a:pPr algn="l"/>
            <a:endParaRPr lang="en-US" sz="2600" b="1" dirty="0">
              <a:solidFill>
                <a:srgbClr val="00D700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Optionally degrade rendering resolution by the edges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DD4C79-6C28-4B3F-93D7-821BD49E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8" y="4599715"/>
            <a:ext cx="2142842" cy="120534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501A0E-10A2-4F98-9753-B197A3403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2" y="4599715"/>
            <a:ext cx="2142842" cy="120534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9ECFF31-4993-4AD0-BF27-65104069F1D5}"/>
              </a:ext>
            </a:extLst>
          </p:cNvPr>
          <p:cNvSpPr txBox="1">
            <a:spLocks/>
          </p:cNvSpPr>
          <p:nvPr/>
        </p:nvSpPr>
        <p:spPr>
          <a:xfrm>
            <a:off x="6568441" y="2438400"/>
            <a:ext cx="3051378" cy="3076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60hz vs 72hz</a:t>
            </a:r>
          </a:p>
          <a:p>
            <a:pPr algn="l"/>
            <a:endParaRPr lang="en-US" sz="2600" b="1" dirty="0">
              <a:solidFill>
                <a:srgbClr val="00D700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At 60hz: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- Screen “Flickering”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- More prone to nausea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At 72hz: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 - It is usually better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56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Meshes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Vertices Buffer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Array of points, each point has: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Position - local coordinate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UV coordinates - texture position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Normal – used for lighting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Other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Triangles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Each triangle has a triple of vertex indices</a:t>
            </a:r>
          </a:p>
          <a:p>
            <a:pPr algn="l">
              <a:buClr>
                <a:srgbClr val="00D700"/>
              </a:buClr>
            </a:pPr>
            <a:endParaRPr lang="en-US" sz="2600" b="1" dirty="0">
              <a:solidFill>
                <a:srgbClr val="00D7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itting, table, wire, pizza&#10;&#10;Description automatically generated">
            <a:extLst>
              <a:ext uri="{FF2B5EF4-FFF2-40B4-BE49-F238E27FC236}">
                <a16:creationId xmlns:a16="http://schemas.microsoft.com/office/drawing/2014/main" id="{BCF46CC1-F151-40C1-9364-88CE5AD8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33" y="2551265"/>
            <a:ext cx="3718141" cy="2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7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Drawing a Mesh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Vertex Shader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Executes for each vertex. Transform vertices from object coordinates to screen coordinates.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Pixel Shader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Executes for each pixel a triangle covers. Calculates the pixel color, usually by sampling texture.</a:t>
            </a:r>
          </a:p>
          <a:p>
            <a:pPr algn="l">
              <a:buClr>
                <a:srgbClr val="00D700"/>
              </a:buClr>
            </a:pPr>
            <a:endParaRPr lang="en-US" sz="2600" b="1" dirty="0">
              <a:solidFill>
                <a:srgbClr val="00D7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itting, table, wire, pizza&#10;&#10;Description automatically generated">
            <a:extLst>
              <a:ext uri="{FF2B5EF4-FFF2-40B4-BE49-F238E27FC236}">
                <a16:creationId xmlns:a16="http://schemas.microsoft.com/office/drawing/2014/main" id="{BCF46CC1-F151-40C1-9364-88CE5AD8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8" y="2385419"/>
            <a:ext cx="2438990" cy="1739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6E200-074F-44F4-9DE7-25DAF059B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081" y="3908612"/>
            <a:ext cx="2604121" cy="2453718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CFCF82A-140C-468E-8EC3-7718CB1F1CFE}"/>
              </a:ext>
            </a:extLst>
          </p:cNvPr>
          <p:cNvSpPr/>
          <p:nvPr/>
        </p:nvSpPr>
        <p:spPr>
          <a:xfrm rot="18454960">
            <a:off x="9318117" y="3110753"/>
            <a:ext cx="340795" cy="94577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64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3D UI &amp; Text Rendering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Quads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2 triangles forming a rectangle draw a texture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Text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A quad draws a letter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SDF (Signed Distance Field)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PixelShader</a:t>
            </a:r>
            <a:r>
              <a:rPr lang="en-US" sz="2000" dirty="0">
                <a:solidFill>
                  <a:schemeClr val="tx1"/>
                </a:solidFill>
              </a:rPr>
              <a:t> variant renders </a:t>
            </a:r>
            <a:r>
              <a:rPr lang="en-US" sz="2000" dirty="0" err="1">
                <a:solidFill>
                  <a:schemeClr val="tx1"/>
                </a:solidFill>
              </a:rPr>
              <a:t>antialiased</a:t>
            </a:r>
            <a:r>
              <a:rPr lang="en-US" sz="2000" dirty="0">
                <a:solidFill>
                  <a:schemeClr val="tx1"/>
                </a:solidFill>
              </a:rPr>
              <a:t> shapes based on special textures. ~256 shades of gray.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12B5276-9A43-4121-B12C-6FBB500C9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8" y="2412726"/>
            <a:ext cx="5346686" cy="1105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3EED50-F82E-49AF-91F0-73D6DC47A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751" y="3937268"/>
            <a:ext cx="4715435" cy="230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VR Stereo Rendering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5" y="2438399"/>
            <a:ext cx="5175636" cy="590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Normal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9ECFF31-4993-4AD0-BF27-65104069F1D5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5175636" cy="590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Single-pass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52744546-D008-40F7-A0BF-211C3385D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5" y="3638739"/>
            <a:ext cx="5153068" cy="2898600"/>
          </a:xfrm>
          <a:prstGeom prst="rect">
            <a:avLst/>
          </a:prstGeom>
        </p:spPr>
      </p:pic>
      <p:pic>
        <p:nvPicPr>
          <p:cNvPr id="13" name="Picture 12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F8005B76-942B-4AD1-9819-BBC51D39E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19" y="3667838"/>
            <a:ext cx="5153068" cy="28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66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65D7-4447-4682-ACB6-50222094EEE2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271206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Getting Started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E08F875-5E08-4F6A-81D4-6BF2BFA69683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Download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  <a:hlinkClick r:id="rId2"/>
              </a:rPr>
              <a:t>https://unity3d.com/get-unity/download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Install Unity Hub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From the Unity Hub install Unity version with Android SDK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Documentation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  <a:hlinkClick r:id="rId3"/>
              </a:rPr>
              <a:t>https://docs.unity3d.com/Manual/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Oculus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Oculus Integration, Oculus Documentation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  <a:hlinkClick r:id="rId4"/>
              </a:rPr>
              <a:t>https://developer.oculus.com/downloads/package/unity-integration/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27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C# Classes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B5D974F-12CA-455A-9872-AFBD345D3140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 err="1">
                <a:solidFill>
                  <a:srgbClr val="00D700"/>
                </a:solidFill>
              </a:rPr>
              <a:t>GameObject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Has name. Can be activated/deactivated. Has collection of components. Has exactly one transform.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 err="1">
                <a:solidFill>
                  <a:srgbClr val="00D700"/>
                </a:solidFill>
              </a:rPr>
              <a:t>MonoBehaviour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MonoBehaviour</a:t>
            </a:r>
            <a:r>
              <a:rPr lang="en-US" sz="2000" dirty="0">
                <a:solidFill>
                  <a:schemeClr val="tx1"/>
                </a:solidFill>
              </a:rPr>
              <a:t> inherits </a:t>
            </a:r>
            <a:r>
              <a:rPr lang="en-US" sz="2000" dirty="0" err="1">
                <a:solidFill>
                  <a:schemeClr val="tx1"/>
                </a:solidFill>
              </a:rPr>
              <a:t>Behaviour</a:t>
            </a:r>
            <a:r>
              <a:rPr lang="en-US" sz="2000" dirty="0">
                <a:solidFill>
                  <a:schemeClr val="tx1"/>
                </a:solidFill>
              </a:rPr>
              <a:t> and Component. Has special lifecycle events: Awake, Start, Update, etc.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Transform and </a:t>
            </a:r>
            <a:r>
              <a:rPr lang="en-US" sz="2600" b="1" dirty="0" err="1">
                <a:solidFill>
                  <a:srgbClr val="00D700"/>
                </a:solidFill>
              </a:rPr>
              <a:t>RectTransform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Has position, rotation and scale.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Inherits Component. Has reference to a single </a:t>
            </a:r>
            <a:r>
              <a:rPr lang="en-US" sz="2000" dirty="0" err="1">
                <a:solidFill>
                  <a:schemeClr val="tx1"/>
                </a:solidFill>
              </a:rPr>
              <a:t>GameObject</a:t>
            </a:r>
            <a:r>
              <a:rPr lang="en-US" sz="2000" dirty="0">
                <a:solidFill>
                  <a:schemeClr val="tx1"/>
                </a:solidFill>
              </a:rPr>
              <a:t>. Has collection of child transforms.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b="1" dirty="0">
                <a:solidFill>
                  <a:srgbClr val="00D700"/>
                </a:solidFill>
              </a:rPr>
              <a:t>Other</a:t>
            </a:r>
            <a:endParaRPr lang="en-US" sz="16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MeshRenderer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MeshFilter</a:t>
            </a:r>
            <a:r>
              <a:rPr lang="en-US" sz="2000" dirty="0">
                <a:solidFill>
                  <a:schemeClr val="tx1"/>
                </a:solidFill>
              </a:rPr>
              <a:t>, Collider, </a:t>
            </a:r>
            <a:r>
              <a:rPr lang="en-US" sz="2000" dirty="0" err="1">
                <a:solidFill>
                  <a:schemeClr val="tx1"/>
                </a:solidFill>
              </a:rPr>
              <a:t>Rigidbody</a:t>
            </a:r>
            <a:r>
              <a:rPr lang="en-US" sz="2000" dirty="0">
                <a:solidFill>
                  <a:schemeClr val="tx1"/>
                </a:solidFill>
              </a:rPr>
              <a:t>, Light, Camera</a:t>
            </a:r>
          </a:p>
        </p:txBody>
      </p:sp>
    </p:spTree>
    <p:extLst>
      <p:ext uri="{BB962C8B-B14F-4D97-AF65-F5344CB8AC3E}">
        <p14:creationId xmlns:p14="http://schemas.microsoft.com/office/powerpoint/2010/main" val="198178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Tracking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B5D974F-12CA-455A-9872-AFBD345D3140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 err="1">
                <a:solidFill>
                  <a:srgbClr val="00D700"/>
                </a:solidFill>
              </a:rPr>
              <a:t>MainCamera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VR enabled Unity project will auto update main camera’s position and rotation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 err="1">
                <a:solidFill>
                  <a:srgbClr val="00D700"/>
                </a:solidFill>
              </a:rPr>
              <a:t>InputDevice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UnityEngine.XR.InputDevice</a:t>
            </a:r>
            <a:r>
              <a:rPr lang="en-US" sz="2000" dirty="0">
                <a:solidFill>
                  <a:schemeClr val="tx1"/>
                </a:solidFill>
              </a:rPr>
              <a:t> – a common API, for all VR platforms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421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Hands On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8050097-4548-4178-B9ED-1BE7FE69ABBC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Unity Hub &gt; Unity, new project. IDE layout, what is Hierarchy, Project, Inspector, Console, Scene and Game, Asset Store.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Project settings, quality, VR enable, 4x MSAA, no shadows, 1 light, single-pass rendering.</a:t>
            </a: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My first </a:t>
            </a:r>
            <a:r>
              <a:rPr lang="en-US" dirty="0" err="1">
                <a:solidFill>
                  <a:schemeClr val="tx1"/>
                </a:solidFill>
              </a:rPr>
              <a:t>MonoBehaviour</a:t>
            </a:r>
            <a:r>
              <a:rPr lang="en-US" dirty="0">
                <a:solidFill>
                  <a:schemeClr val="tx1"/>
                </a:solidFill>
              </a:rPr>
              <a:t>, ‘Quality’, set </a:t>
            </a:r>
            <a:r>
              <a:rPr lang="en-US" dirty="0" err="1">
                <a:solidFill>
                  <a:schemeClr val="tx1"/>
                </a:solidFill>
              </a:rPr>
              <a:t>OVRManager.fixedFoveatedRendering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OVRManager.displayFrequency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XRSettings.eyeTextureResolutionScale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XRSettings.renderViewportScale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QualitySettings.antiAliasing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Add Asset Store’s Milky Way Skybox.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Scenes, what is scene, serialization/deserialization play/edit modes. Prefabs, what is prefab, serialization/deserialization, editing and reusing prefabs. Move objects around. What is camera. Skybox.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Add hand prefabs from </a:t>
            </a:r>
            <a:r>
              <a:rPr lang="en-US" dirty="0" err="1">
                <a:solidFill>
                  <a:schemeClr val="tx1"/>
                </a:solidFill>
              </a:rPr>
              <a:t>fbx</a:t>
            </a:r>
            <a:r>
              <a:rPr lang="en-US" dirty="0">
                <a:solidFill>
                  <a:schemeClr val="tx1"/>
                </a:solidFill>
              </a:rPr>
              <a:t>. Add </a:t>
            </a:r>
            <a:r>
              <a:rPr lang="en-US" dirty="0" err="1">
                <a:solidFill>
                  <a:schemeClr val="tx1"/>
                </a:solidFill>
              </a:rPr>
              <a:t>Rigidbody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HandTracking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behaviour</a:t>
            </a:r>
            <a:r>
              <a:rPr lang="en-US" dirty="0">
                <a:solidFill>
                  <a:schemeClr val="tx1"/>
                </a:solidFill>
              </a:rPr>
              <a:t> using </a:t>
            </a:r>
            <a:r>
              <a:rPr lang="en-US" dirty="0" err="1">
                <a:solidFill>
                  <a:schemeClr val="tx1"/>
                </a:solidFill>
              </a:rPr>
              <a:t>InputDevice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IsKinematic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Rigidbody.SetPosition</a:t>
            </a:r>
            <a:r>
              <a:rPr lang="en-US" dirty="0">
                <a:solidFill>
                  <a:schemeClr val="tx1"/>
                </a:solidFill>
              </a:rPr>
              <a:t>/Rotation. Add table, floor, balls with colliders.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Carry a big ball, it falls through my body? Add body collider, try to carry the ball.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dirty="0">
                <a:solidFill>
                  <a:schemeClr val="tx1"/>
                </a:solidFill>
              </a:rPr>
              <a:t>Use buttons, add grabbing hand pose, enable grab button, implement grabbing small balls.</a:t>
            </a: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9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77FE-1BF1-4DD1-B544-013C455EA037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Health &amp; Safety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A629D-D4D4-4F22-A387-900C1A7591BB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Security in Public Spaces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Play Space Guardian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Cyber Sickness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Injuries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Hygiene</a:t>
            </a:r>
          </a:p>
        </p:txBody>
      </p:sp>
    </p:spTree>
    <p:extLst>
      <p:ext uri="{BB962C8B-B14F-4D97-AF65-F5344CB8AC3E}">
        <p14:creationId xmlns:p14="http://schemas.microsoft.com/office/powerpoint/2010/main" val="959664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What is 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E184D-8908-43E6-9C22-752A34E2A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13" y="2179256"/>
            <a:ext cx="5324604" cy="3314012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8B28376-1249-4608-A4CE-3068AFEF2A32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Hands Tracking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Oculus Quest hands tracking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through software update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Oculus Link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PC to Quest streaming through USB-C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faster dev iteration cycles</a:t>
            </a:r>
          </a:p>
        </p:txBody>
      </p:sp>
    </p:spTree>
    <p:extLst>
      <p:ext uri="{BB962C8B-B14F-4D97-AF65-F5344CB8AC3E}">
        <p14:creationId xmlns:p14="http://schemas.microsoft.com/office/powerpoint/2010/main" val="141422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126FA-3C2B-1247-960D-F1AF9C50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" y="241"/>
            <a:ext cx="12191144" cy="685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B6551-D80F-D54C-8C58-7B19C896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40" y="794356"/>
            <a:ext cx="2033141" cy="555112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3AFCEF59-2FD7-C047-BF1E-9A0A1AB05321}"/>
              </a:ext>
            </a:extLst>
          </p:cNvPr>
          <p:cNvSpPr txBox="1">
            <a:spLocks/>
          </p:cNvSpPr>
          <p:nvPr/>
        </p:nvSpPr>
        <p:spPr>
          <a:xfrm>
            <a:off x="1546732" y="3054681"/>
            <a:ext cx="4641684" cy="1668136"/>
          </a:xfrm>
          <a:prstGeom prst="rect">
            <a:avLst/>
          </a:prstGeom>
        </p:spPr>
        <p:txBody>
          <a:bodyPr vert="horz" wrap="square" lIns="0" tIns="276861" rIns="0" bIns="0" rtlCol="0">
            <a:noAutofit/>
          </a:bodyPr>
          <a:lstStyle>
            <a:lvl1pPr>
              <a:defRPr sz="96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554492">
              <a:lnSpc>
                <a:spcPct val="80000"/>
              </a:lnSpc>
              <a:spcAft>
                <a:spcPts val="1455"/>
              </a:spcAft>
              <a:defRPr/>
            </a:pPr>
            <a:r>
              <a:rPr lang="en-US" sz="4851" kern="0" dirty="0">
                <a:solidFill>
                  <a:prstClr val="white"/>
                </a:solidFill>
                <a:latin typeface="Metric Semibold" panose="020B0503030202060203" pitchFamily="34" charset="77"/>
              </a:rPr>
              <a:t>Session Feedback</a:t>
            </a:r>
            <a:br>
              <a:rPr lang="en-US" sz="5821" kern="0" dirty="0">
                <a:solidFill>
                  <a:prstClr val="white"/>
                </a:solidFill>
              </a:rPr>
            </a:br>
            <a:r>
              <a:rPr lang="en-US" sz="2426" b="0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Your Time &amp; Opinion is Valued</a:t>
            </a:r>
            <a:br>
              <a:rPr lang="en-US" sz="2183" b="0" kern="0" spc="91" dirty="0">
                <a:solidFill>
                  <a:prstClr val="white"/>
                </a:solidFill>
              </a:rPr>
            </a:br>
            <a:endParaRPr lang="en-US" sz="2183" kern="0" dirty="0">
              <a:solidFill>
                <a:prstClr val="white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A945907-540E-344F-B275-1E173CC737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32" y="1283112"/>
            <a:ext cx="4641106" cy="46411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40E47-1AFE-654E-A4B8-A71C6457F25C}"/>
              </a:ext>
            </a:extLst>
          </p:cNvPr>
          <p:cNvSpPr/>
          <p:nvPr/>
        </p:nvSpPr>
        <p:spPr>
          <a:xfrm>
            <a:off x="6986658" y="6016634"/>
            <a:ext cx="4505721" cy="3162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554492">
              <a:defRPr/>
            </a:pP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https://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www.telerik.com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</a:t>
            </a:r>
            <a:r>
              <a:rPr lang="en-US" sz="1455" kern="0" spc="91" dirty="0" err="1">
                <a:solidFill>
                  <a:srgbClr val="74A6E2"/>
                </a:solidFill>
                <a:latin typeface="Fakt Slab Pro Normal" panose="02000000000000000000" pitchFamily="2" charset="0"/>
              </a:rPr>
              <a:t>devreach</a:t>
            </a:r>
            <a:r>
              <a:rPr lang="en-US" sz="1455" kern="0" spc="91" dirty="0">
                <a:solidFill>
                  <a:srgbClr val="74A6E2"/>
                </a:solidFill>
                <a:latin typeface="Fakt Slab Pro Normal" panose="02000000000000000000" pitchFamily="2" charset="0"/>
              </a:rPr>
              <a:t>/day1feedback</a:t>
            </a:r>
            <a:endParaRPr lang="en-US" sz="1455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531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4F06-C7A4-4FB9-BC86-FA9B305A320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8266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Mobile VR Hardware Breakdown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B0B812F-07EA-45C6-B6F8-7972DAD35A62}"/>
              </a:ext>
            </a:extLst>
          </p:cNvPr>
          <p:cNvSpPr txBox="1">
            <a:spLocks/>
          </p:cNvSpPr>
          <p:nvPr/>
        </p:nvSpPr>
        <p:spPr>
          <a:xfrm>
            <a:off x="914400" y="2354270"/>
            <a:ext cx="4862385" cy="449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</a:rPr>
              <a:t>Phones on steroids</a:t>
            </a:r>
            <a:endParaRPr lang="it-IT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Tethered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95915" y="2438400"/>
            <a:ext cx="3362426" cy="495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Oculus Rift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717D0B-04BB-4D74-A743-7834DF7DD90B}"/>
              </a:ext>
            </a:extLst>
          </p:cNvPr>
          <p:cNvSpPr txBox="1">
            <a:spLocks/>
          </p:cNvSpPr>
          <p:nvPr/>
        </p:nvSpPr>
        <p:spPr>
          <a:xfrm>
            <a:off x="4678722" y="2438400"/>
            <a:ext cx="3328385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HTC </a:t>
            </a:r>
            <a:r>
              <a:rPr lang="en-US" sz="2600" b="1" dirty="0" err="1">
                <a:solidFill>
                  <a:srgbClr val="00D700"/>
                </a:solidFill>
              </a:rPr>
              <a:t>Vive</a:t>
            </a:r>
            <a:r>
              <a:rPr lang="en-US" sz="2600" b="1" dirty="0">
                <a:solidFill>
                  <a:srgbClr val="00D700"/>
                </a:solidFill>
              </a:rPr>
              <a:t> Pro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10093658" y="2438400"/>
            <a:ext cx="1502427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PC GPU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CCE54B-1F99-4CAA-BC20-872BFE05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3" y="3194590"/>
            <a:ext cx="3911769" cy="22003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358B32-EA96-4293-B3BC-16EEDC1E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59" y="3194591"/>
            <a:ext cx="4400738" cy="2200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6A6057-CED3-48A6-B877-D7FEB8F70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22325" y="3642192"/>
            <a:ext cx="2415542" cy="1150956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BA1FC1F-7AF4-4472-868B-0A1DAD1D4A7E}"/>
              </a:ext>
            </a:extLst>
          </p:cNvPr>
          <p:cNvSpPr txBox="1">
            <a:spLocks/>
          </p:cNvSpPr>
          <p:nvPr/>
        </p:nvSpPr>
        <p:spPr>
          <a:xfrm>
            <a:off x="9068477" y="4056650"/>
            <a:ext cx="933464" cy="47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8978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lack, indoor, sitting, table&#10;&#10;Description automatically generated">
            <a:extLst>
              <a:ext uri="{FF2B5EF4-FFF2-40B4-BE49-F238E27FC236}">
                <a16:creationId xmlns:a16="http://schemas.microsoft.com/office/drawing/2014/main" id="{5E28BDEA-158C-4575-A018-42B1CDC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32" y="2830139"/>
            <a:ext cx="4758153" cy="356861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Slot-in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14278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Google Daydream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Discontinued</a:t>
            </a:r>
            <a:endParaRPr lang="it-IT" sz="2000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4919737" cy="7834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Samsung Gear VR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Discontinued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DBE96841-AC9E-4247-9E53-DCA1AF121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3" y="3421839"/>
            <a:ext cx="2737707" cy="29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Mobile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95915" y="2438400"/>
            <a:ext cx="3362426" cy="495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Oculus Quest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717D0B-04BB-4D74-A743-7834DF7DD90B}"/>
              </a:ext>
            </a:extLst>
          </p:cNvPr>
          <p:cNvSpPr txBox="1">
            <a:spLocks/>
          </p:cNvSpPr>
          <p:nvPr/>
        </p:nvSpPr>
        <p:spPr>
          <a:xfrm>
            <a:off x="4785402" y="2438400"/>
            <a:ext cx="3328385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HTC Cosmos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8931317" y="2438400"/>
            <a:ext cx="3328385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Snapdragon</a:t>
            </a:r>
          </a:p>
          <a:p>
            <a:pPr algn="l"/>
            <a:r>
              <a:rPr lang="en-US" dirty="0"/>
              <a:t>Snapdragon 845 VR Development Kit</a:t>
            </a:r>
            <a:endParaRPr lang="en-US" sz="2600" b="1" dirty="0">
              <a:solidFill>
                <a:srgbClr val="00D7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76500-1A2A-4A5A-BC49-3D705302C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3471365"/>
            <a:ext cx="3124200" cy="1944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7D8A5-4284-42FA-873F-6D34E598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55" y="3512482"/>
            <a:ext cx="3674985" cy="207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3942AD-0F9B-4756-9159-D7ECCDD05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52" y="3452315"/>
            <a:ext cx="2280573" cy="194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5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0D32E-EE0B-4810-9BC1-1F088DF54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0" y="2965178"/>
            <a:ext cx="2135505" cy="111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83ADE-911A-44A6-ADAD-AF68BB0B7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4" y="2931079"/>
            <a:ext cx="2027504" cy="126191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Mobile VR vs Mobile Phone Hardware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Oculus Quest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Qualcomm Snapdragon 835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OLED, </a:t>
            </a:r>
            <a:r>
              <a:rPr lang="it-IT" sz="2000" dirty="0">
                <a:solidFill>
                  <a:schemeClr val="tx1"/>
                </a:solidFill>
              </a:rPr>
              <a:t>1440 x 1600 x 2, 72Hz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Adreno 540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4GB Ram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Li-ion battery (2-3 hours playtime)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571g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4 Monochromic Cameras</a:t>
            </a:r>
          </a:p>
          <a:p>
            <a:pPr algn="l"/>
            <a:r>
              <a:rPr lang="it-IT" sz="2000" dirty="0">
                <a:solidFill>
                  <a:schemeClr val="tx1"/>
                </a:solidFill>
              </a:rPr>
              <a:t>Android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4919737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solidFill>
                  <a:srgbClr val="00D700"/>
                </a:solidFill>
              </a:rPr>
              <a:t>Google Pixel 2 XL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Qualcomm Snapdragon 835</a:t>
            </a:r>
          </a:p>
          <a:p>
            <a:pPr algn="l"/>
            <a:r>
              <a:rPr lang="en-US" sz="2000" dirty="0" err="1">
                <a:solidFill>
                  <a:schemeClr val="tx1"/>
                </a:solidFill>
              </a:rPr>
              <a:t>pOLED</a:t>
            </a:r>
            <a:r>
              <a:rPr lang="en-US" sz="2000" dirty="0">
                <a:solidFill>
                  <a:schemeClr val="tx1"/>
                </a:solidFill>
              </a:rPr>
              <a:t>, 1440 x 2880, 60Hz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Adreno 540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4GB Ram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Li-Ion battery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175g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2 Cameras</a:t>
            </a: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4616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400B22-CF0C-49B1-B545-3A740265E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126" y="4564481"/>
            <a:ext cx="1028700" cy="102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BA58FD-8CC1-4030-8051-B0E88CAD4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721" y="4570025"/>
            <a:ext cx="961905" cy="98095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B5BD97-68B4-47FA-9E13-749133FED2F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VR Displays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547AA65-85D4-4217-9724-EBA8FA98FAA7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Stereoscopic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Fresnel Lens Optics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God Rays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Chromatic Aberrations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Diamond </a:t>
            </a:r>
            <a:r>
              <a:rPr lang="en-US" sz="3200" dirty="0" err="1">
                <a:solidFill>
                  <a:schemeClr val="tx1"/>
                </a:solidFill>
              </a:rPr>
              <a:t>PenTile</a:t>
            </a:r>
            <a:r>
              <a:rPr lang="en-US" sz="3200" dirty="0">
                <a:solidFill>
                  <a:schemeClr val="tx1"/>
                </a:solidFill>
              </a:rPr>
              <a:t> vs RGB Stripe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Ghosting Effect</a:t>
            </a:r>
          </a:p>
          <a:p>
            <a:pPr marL="571500" indent="-571500">
              <a:buClr>
                <a:srgbClr val="00D700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Screen Door Effect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3F4BC-4EC6-48E5-87EC-F98F5D1276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81" y="1797247"/>
            <a:ext cx="3800475" cy="210502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EBC5FD0-4F11-41A7-B2C3-DAC5C1A2971A}"/>
              </a:ext>
            </a:extLst>
          </p:cNvPr>
          <p:cNvSpPr txBox="1">
            <a:spLocks/>
          </p:cNvSpPr>
          <p:nvPr/>
        </p:nvSpPr>
        <p:spPr>
          <a:xfrm>
            <a:off x="7687031" y="5546680"/>
            <a:ext cx="1871286" cy="117168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D700"/>
              </a:buClr>
            </a:pPr>
            <a:r>
              <a:rPr lang="en-US" sz="3200" dirty="0" err="1">
                <a:solidFill>
                  <a:schemeClr val="tx1"/>
                </a:solidFill>
              </a:rPr>
              <a:t>DiamondPenTile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F288A74-5198-4C4D-AC7D-E881D6C47AAF}"/>
              </a:ext>
            </a:extLst>
          </p:cNvPr>
          <p:cNvSpPr txBox="1">
            <a:spLocks/>
          </p:cNvSpPr>
          <p:nvPr/>
        </p:nvSpPr>
        <p:spPr>
          <a:xfrm>
            <a:off x="9926127" y="5553595"/>
            <a:ext cx="1568697" cy="102753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D700"/>
              </a:buClr>
            </a:pPr>
            <a:r>
              <a:rPr lang="en-US" sz="3200" dirty="0">
                <a:solidFill>
                  <a:schemeClr val="tx1"/>
                </a:solidFill>
              </a:rPr>
              <a:t>RGB Stripe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B240D5E-8B49-4AF9-8346-AD22652D41AE}"/>
              </a:ext>
            </a:extLst>
          </p:cNvPr>
          <p:cNvSpPr txBox="1">
            <a:spLocks/>
          </p:cNvSpPr>
          <p:nvPr/>
        </p:nvSpPr>
        <p:spPr>
          <a:xfrm>
            <a:off x="7944326" y="3580692"/>
            <a:ext cx="3508294" cy="56927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D700"/>
              </a:buClr>
            </a:pPr>
            <a:r>
              <a:rPr lang="en-US" sz="3200" dirty="0">
                <a:solidFill>
                  <a:schemeClr val="tx1"/>
                </a:solidFill>
              </a:rPr>
              <a:t>Fresnel Lens</a:t>
            </a:r>
          </a:p>
        </p:txBody>
      </p:sp>
    </p:spTree>
    <p:extLst>
      <p:ext uri="{BB962C8B-B14F-4D97-AF65-F5344CB8AC3E}">
        <p14:creationId xmlns:p14="http://schemas.microsoft.com/office/powerpoint/2010/main" val="2482018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791</Words>
  <Application>Microsoft Office PowerPoint</Application>
  <PresentationFormat>Widescreen</PresentationFormat>
  <Paragraphs>240</Paragraphs>
  <Slides>31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Fakt Slab Pro Blond</vt:lpstr>
      <vt:lpstr>Fakt Slab Pro Normal</vt:lpstr>
      <vt:lpstr>Metric Semibold</vt:lpstr>
      <vt:lpstr>Times New Roman</vt:lpstr>
      <vt:lpstr>Wingdings</vt:lpstr>
      <vt:lpstr>Office Theme</vt:lpstr>
      <vt:lpstr>Panayot Cankov VR Quickstart with Unity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Panayot Cankov</dc:creator>
  <cp:lastModifiedBy>Panayot Cankov</cp:lastModifiedBy>
  <cp:revision>36</cp:revision>
  <dcterms:created xsi:type="dcterms:W3CDTF">2019-10-14T14:42:10Z</dcterms:created>
  <dcterms:modified xsi:type="dcterms:W3CDTF">2019-10-21T23:11:52Z</dcterms:modified>
</cp:coreProperties>
</file>